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3"/>
  </p:notesMasterIdLst>
  <p:sldIdLst>
    <p:sldId id="256" r:id="rId9"/>
    <p:sldId id="291" r:id="rId10"/>
    <p:sldId id="290" r:id="rId11"/>
    <p:sldId id="27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DBD6F7-BDA2-4C2A-B79E-FEACF2A8D871}" v="13" dt="2023-01-18T20:16:36.5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C0DBD6F7-BDA2-4C2A-B79E-FEACF2A8D871}"/>
    <pc:docChg chg="custSel addSld delSld modSld">
      <pc:chgData name="Class, Caleb" userId="81c01ea6-bccc-4178-af5e-bb84e88c284b" providerId="ADAL" clId="{C0DBD6F7-BDA2-4C2A-B79E-FEACF2A8D871}" dt="2023-01-18T20:16:36.586" v="198" actId="20577"/>
      <pc:docMkLst>
        <pc:docMk/>
      </pc:docMkLst>
      <pc:sldChg chg="modSp mod">
        <pc:chgData name="Class, Caleb" userId="81c01ea6-bccc-4178-af5e-bb84e88c284b" providerId="ADAL" clId="{C0DBD6F7-BDA2-4C2A-B79E-FEACF2A8D871}" dt="2023-01-18T20:00:17.760" v="24" actId="20577"/>
        <pc:sldMkLst>
          <pc:docMk/>
          <pc:sldMk cId="2831391183" sldId="256"/>
        </pc:sldMkLst>
        <pc:spChg chg="mod">
          <ac:chgData name="Class, Caleb" userId="81c01ea6-bccc-4178-af5e-bb84e88c284b" providerId="ADAL" clId="{C0DBD6F7-BDA2-4C2A-B79E-FEACF2A8D871}" dt="2023-01-18T20:00:17.760" v="24" actId="20577"/>
          <ac:spMkLst>
            <pc:docMk/>
            <pc:sldMk cId="2831391183" sldId="256"/>
            <ac:spMk id="2" creationId="{818070E7-5673-4DEE-BBC0-CE9F022A4A7A}"/>
          </ac:spMkLst>
        </pc:spChg>
      </pc:sldChg>
      <pc:sldChg chg="del">
        <pc:chgData name="Class, Caleb" userId="81c01ea6-bccc-4178-af5e-bb84e88c284b" providerId="ADAL" clId="{C0DBD6F7-BDA2-4C2A-B79E-FEACF2A8D871}" dt="2023-01-18T20:02:03.632" v="155" actId="47"/>
        <pc:sldMkLst>
          <pc:docMk/>
          <pc:sldMk cId="1293934668" sldId="262"/>
        </pc:sldMkLst>
      </pc:sldChg>
      <pc:sldChg chg="del">
        <pc:chgData name="Class, Caleb" userId="81c01ea6-bccc-4178-af5e-bb84e88c284b" providerId="ADAL" clId="{C0DBD6F7-BDA2-4C2A-B79E-FEACF2A8D871}" dt="2023-01-18T20:02:04.758" v="157" actId="47"/>
        <pc:sldMkLst>
          <pc:docMk/>
          <pc:sldMk cId="1082110289" sldId="263"/>
        </pc:sldMkLst>
      </pc:sldChg>
      <pc:sldChg chg="del">
        <pc:chgData name="Class, Caleb" userId="81c01ea6-bccc-4178-af5e-bb84e88c284b" providerId="ADAL" clId="{C0DBD6F7-BDA2-4C2A-B79E-FEACF2A8D871}" dt="2023-01-18T20:02:04.245" v="156" actId="47"/>
        <pc:sldMkLst>
          <pc:docMk/>
          <pc:sldMk cId="560657356" sldId="274"/>
        </pc:sldMkLst>
      </pc:sldChg>
      <pc:sldChg chg="modSp add mod">
        <pc:chgData name="Class, Caleb" userId="81c01ea6-bccc-4178-af5e-bb84e88c284b" providerId="ADAL" clId="{C0DBD6F7-BDA2-4C2A-B79E-FEACF2A8D871}" dt="2023-01-18T20:16:36.586" v="198" actId="20577"/>
        <pc:sldMkLst>
          <pc:docMk/>
          <pc:sldMk cId="2711814999" sldId="276"/>
        </pc:sldMkLst>
        <pc:spChg chg="mod">
          <ac:chgData name="Class, Caleb" userId="81c01ea6-bccc-4178-af5e-bb84e88c284b" providerId="ADAL" clId="{C0DBD6F7-BDA2-4C2A-B79E-FEACF2A8D871}" dt="2023-01-18T20:16:36.586" v="198" actId="20577"/>
          <ac:spMkLst>
            <pc:docMk/>
            <pc:sldMk cId="2711814999" sldId="276"/>
            <ac:spMk id="3" creationId="{7B16684E-5351-BDA9-15B7-5B36FFB38F41}"/>
          </ac:spMkLst>
        </pc:spChg>
        <pc:graphicFrameChg chg="modGraphic">
          <ac:chgData name="Class, Caleb" userId="81c01ea6-bccc-4178-af5e-bb84e88c284b" providerId="ADAL" clId="{C0DBD6F7-BDA2-4C2A-B79E-FEACF2A8D871}" dt="2023-01-18T20:16:32.574" v="187" actId="20577"/>
          <ac:graphicFrameMkLst>
            <pc:docMk/>
            <pc:sldMk cId="2711814999" sldId="276"/>
            <ac:graphicFrameMk id="6" creationId="{BD1B806C-2BDD-A56C-1A83-9385A36372DD}"/>
          </ac:graphicFrameMkLst>
        </pc:graphicFrameChg>
      </pc:sldChg>
      <pc:sldChg chg="del">
        <pc:chgData name="Class, Caleb" userId="81c01ea6-bccc-4178-af5e-bb84e88c284b" providerId="ADAL" clId="{C0DBD6F7-BDA2-4C2A-B79E-FEACF2A8D871}" dt="2023-01-18T20:02:05.348" v="158" actId="47"/>
        <pc:sldMkLst>
          <pc:docMk/>
          <pc:sldMk cId="255331173" sldId="289"/>
        </pc:sldMkLst>
      </pc:sldChg>
      <pc:sldChg chg="modSp add mod">
        <pc:chgData name="Class, Caleb" userId="81c01ea6-bccc-4178-af5e-bb84e88c284b" providerId="ADAL" clId="{C0DBD6F7-BDA2-4C2A-B79E-FEACF2A8D871}" dt="2023-01-18T20:10:45.469" v="176" actId="20577"/>
        <pc:sldMkLst>
          <pc:docMk/>
          <pc:sldMk cId="769336430" sldId="290"/>
        </pc:sldMkLst>
        <pc:graphicFrameChg chg="modGraphic">
          <ac:chgData name="Class, Caleb" userId="81c01ea6-bccc-4178-af5e-bb84e88c284b" providerId="ADAL" clId="{C0DBD6F7-BDA2-4C2A-B79E-FEACF2A8D871}" dt="2023-01-18T20:10:45.469" v="176" actId="20577"/>
          <ac:graphicFrameMkLst>
            <pc:docMk/>
            <pc:sldMk cId="769336430" sldId="290"/>
            <ac:graphicFrameMk id="8" creationId="{67F48FF0-D066-BF98-E38C-3BD9D35DF527}"/>
          </ac:graphicFrameMkLst>
        </pc:graphicFrameChg>
        <pc:graphicFrameChg chg="mod modGraphic">
          <ac:chgData name="Class, Caleb" userId="81c01ea6-bccc-4178-af5e-bb84e88c284b" providerId="ADAL" clId="{C0DBD6F7-BDA2-4C2A-B79E-FEACF2A8D871}" dt="2023-01-18T20:10:41.815" v="174" actId="20577"/>
          <ac:graphicFrameMkLst>
            <pc:docMk/>
            <pc:sldMk cId="769336430" sldId="290"/>
            <ac:graphicFrameMk id="10" creationId="{64893D22-7E61-CA58-154D-5FBC6D70E0A0}"/>
          </ac:graphicFrameMkLst>
        </pc:graphicFrameChg>
      </pc:sldChg>
      <pc:sldChg chg="del">
        <pc:chgData name="Class, Caleb" userId="81c01ea6-bccc-4178-af5e-bb84e88c284b" providerId="ADAL" clId="{C0DBD6F7-BDA2-4C2A-B79E-FEACF2A8D871}" dt="2023-01-18T20:02:02.994" v="154" actId="47"/>
        <pc:sldMkLst>
          <pc:docMk/>
          <pc:sldMk cId="1156716259" sldId="290"/>
        </pc:sldMkLst>
      </pc:sldChg>
      <pc:sldChg chg="modSp mod">
        <pc:chgData name="Class, Caleb" userId="81c01ea6-bccc-4178-af5e-bb84e88c284b" providerId="ADAL" clId="{C0DBD6F7-BDA2-4C2A-B79E-FEACF2A8D871}" dt="2023-01-18T20:01:03.492" v="153" actId="20577"/>
        <pc:sldMkLst>
          <pc:docMk/>
          <pc:sldMk cId="1038086429" sldId="291"/>
        </pc:sldMkLst>
        <pc:spChg chg="mod">
          <ac:chgData name="Class, Caleb" userId="81c01ea6-bccc-4178-af5e-bb84e88c284b" providerId="ADAL" clId="{C0DBD6F7-BDA2-4C2A-B79E-FEACF2A8D871}" dt="2023-01-18T20:01:03.492" v="153" actId="20577"/>
          <ac:spMkLst>
            <pc:docMk/>
            <pc:sldMk cId="1038086429" sldId="291"/>
            <ac:spMk id="3" creationId="{026C7F74-EA3C-31BB-49AD-C725839E6BF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20:12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39 159 17740,'-12'-111'368,"0"70"-1768,-3 34-913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7812-F81E-4097-BAB9-A8AD56BF66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74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5/16/2023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5/16/2023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5/16/2023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5/16/2023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5/16/2023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5/16/2023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arrange() and mutate()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RX 319</a:t>
            </a:r>
          </a:p>
          <a:p>
            <a:r>
              <a:rPr lang="en-US"/>
              <a:t>Introduction to Healthcare Analytics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14:cNvPr>
              <p14:cNvContentPartPr/>
              <p14:nvPr/>
            </p14:nvContentPartPr>
            <p14:xfrm>
              <a:off x="13584357" y="2612442"/>
              <a:ext cx="14040" cy="5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5582" y="2603498"/>
                <a:ext cx="31239" cy="74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26D9-AEA7-5B42-D3C3-16E821B1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C7F74-EA3C-31BB-49AD-C725839E6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0972800" cy="502745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Explain the purpose of the arrange() function.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 the purpose of the mutate() functi0n.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arrange() and mutate() using </a:t>
            </a:r>
            <a:r>
              <a:rPr lang="en-US" dirty="0" err="1"/>
              <a:t>dplyr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89D2F-DA14-211D-2FB0-CD166C27D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A912262C-1796-CAB7-2E74-B0D323E56675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8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50F9-74CC-DDDD-FC6F-3AD1104F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‘arrange’ to arrange rows by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B50E1-CED1-C9F5-798F-977E6F3990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8567" y="1259688"/>
            <a:ext cx="3202391" cy="8202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arrange(</a:t>
            </a:r>
            <a:r>
              <a:rPr lang="en-US" dirty="0" err="1"/>
              <a:t>df</a:t>
            </a:r>
            <a:r>
              <a:rPr lang="en-US" dirty="0"/>
              <a:t>, num1)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376EA-5188-84ED-141B-B3946850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E548B22-6133-CC27-409D-7B64D5FE3AE1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7F48FF0-D066-BF98-E38C-3BD9D35DF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973362"/>
              </p:ext>
            </p:extLst>
          </p:nvPr>
        </p:nvGraphicFramePr>
        <p:xfrm>
          <a:off x="544410" y="2267733"/>
          <a:ext cx="4487368" cy="316804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21842">
                  <a:extLst>
                    <a:ext uri="{9D8B030D-6E8A-4147-A177-3AD203B41FA5}">
                      <a16:colId xmlns:a16="http://schemas.microsoft.com/office/drawing/2014/main" val="1092536452"/>
                    </a:ext>
                  </a:extLst>
                </a:gridCol>
                <a:gridCol w="1121842">
                  <a:extLst>
                    <a:ext uri="{9D8B030D-6E8A-4147-A177-3AD203B41FA5}">
                      <a16:colId xmlns:a16="http://schemas.microsoft.com/office/drawing/2014/main" val="2703843701"/>
                    </a:ext>
                  </a:extLst>
                </a:gridCol>
                <a:gridCol w="1121842">
                  <a:extLst>
                    <a:ext uri="{9D8B030D-6E8A-4147-A177-3AD203B41FA5}">
                      <a16:colId xmlns:a16="http://schemas.microsoft.com/office/drawing/2014/main" val="4268513065"/>
                    </a:ext>
                  </a:extLst>
                </a:gridCol>
                <a:gridCol w="1121842">
                  <a:extLst>
                    <a:ext uri="{9D8B030D-6E8A-4147-A177-3AD203B41FA5}">
                      <a16:colId xmlns:a16="http://schemas.microsoft.com/office/drawing/2014/main" val="2322546882"/>
                    </a:ext>
                  </a:extLst>
                </a:gridCol>
              </a:tblGrid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602557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592003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664365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67731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152300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26724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A8F6004-F28D-F447-8508-CD68B2B85FDB}"/>
              </a:ext>
            </a:extLst>
          </p:cNvPr>
          <p:cNvSpPr txBox="1"/>
          <p:nvPr/>
        </p:nvSpPr>
        <p:spPr>
          <a:xfrm>
            <a:off x="797629" y="1670028"/>
            <a:ext cx="1762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df</a:t>
            </a:r>
            <a:endParaRPr lang="en-US" sz="2400" b="1" dirty="0"/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64893D22-7E61-CA58-154D-5FBC6D70E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058689"/>
              </p:ext>
            </p:extLst>
          </p:nvPr>
        </p:nvGraphicFramePr>
        <p:xfrm>
          <a:off x="6410220" y="2267733"/>
          <a:ext cx="4487368" cy="316804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21842">
                  <a:extLst>
                    <a:ext uri="{9D8B030D-6E8A-4147-A177-3AD203B41FA5}">
                      <a16:colId xmlns:a16="http://schemas.microsoft.com/office/drawing/2014/main" val="1092536452"/>
                    </a:ext>
                  </a:extLst>
                </a:gridCol>
                <a:gridCol w="1121842">
                  <a:extLst>
                    <a:ext uri="{9D8B030D-6E8A-4147-A177-3AD203B41FA5}">
                      <a16:colId xmlns:a16="http://schemas.microsoft.com/office/drawing/2014/main" val="2703843701"/>
                    </a:ext>
                  </a:extLst>
                </a:gridCol>
                <a:gridCol w="1121842">
                  <a:extLst>
                    <a:ext uri="{9D8B030D-6E8A-4147-A177-3AD203B41FA5}">
                      <a16:colId xmlns:a16="http://schemas.microsoft.com/office/drawing/2014/main" val="4268513065"/>
                    </a:ext>
                  </a:extLst>
                </a:gridCol>
                <a:gridCol w="1121842">
                  <a:extLst>
                    <a:ext uri="{9D8B030D-6E8A-4147-A177-3AD203B41FA5}">
                      <a16:colId xmlns:a16="http://schemas.microsoft.com/office/drawing/2014/main" val="2322546882"/>
                    </a:ext>
                  </a:extLst>
                </a:gridCol>
              </a:tblGrid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602557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673729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975012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964236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592003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267249"/>
                  </a:ext>
                </a:extLst>
              </a:tr>
            </a:tbl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7BECDD82-1370-DE60-4EEF-363960822600}"/>
              </a:ext>
            </a:extLst>
          </p:cNvPr>
          <p:cNvSpPr/>
          <p:nvPr/>
        </p:nvSpPr>
        <p:spPr>
          <a:xfrm>
            <a:off x="5253985" y="3696818"/>
            <a:ext cx="892935" cy="33485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C2B8F4C-5455-7524-A9CE-7ECF98049A23}"/>
              </a:ext>
            </a:extLst>
          </p:cNvPr>
          <p:cNvSpPr txBox="1">
            <a:spLocks/>
          </p:cNvSpPr>
          <p:nvPr/>
        </p:nvSpPr>
        <p:spPr>
          <a:xfrm>
            <a:off x="3791233" y="5919790"/>
            <a:ext cx="4196367" cy="9038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arrange(</a:t>
            </a:r>
            <a:r>
              <a:rPr lang="en-US" dirty="0" err="1"/>
              <a:t>df</a:t>
            </a:r>
            <a:r>
              <a:rPr lang="en-US" dirty="0"/>
              <a:t>, desc(num1)) </a:t>
            </a:r>
            <a:r>
              <a:rPr lang="en-US" i="1" dirty="0"/>
              <a:t>to go high-to-low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3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FE66-BB3C-05FB-4238-71BD528E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‘mutate’ to modify your data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684E-5351-BDA9-15B7-5B36FFB38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649822"/>
          </a:xfrm>
        </p:spPr>
        <p:txBody>
          <a:bodyPr/>
          <a:lstStyle/>
          <a:p>
            <a:r>
              <a:rPr lang="en-US" dirty="0"/>
              <a:t>Make one or more new variables (columns) for your table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Unit conversions</a:t>
            </a:r>
          </a:p>
          <a:p>
            <a:pPr lvl="1"/>
            <a:r>
              <a:rPr lang="en-US" dirty="0"/>
              <a:t>Simple calculations</a:t>
            </a:r>
          </a:p>
          <a:p>
            <a:pPr lvl="1"/>
            <a:r>
              <a:rPr lang="en-US" dirty="0"/>
              <a:t>Complicated things</a:t>
            </a:r>
          </a:p>
          <a:p>
            <a:pPr marL="45720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mutate(</a:t>
            </a:r>
            <a:r>
              <a:rPr lang="en-US" dirty="0" err="1"/>
              <a:t>df</a:t>
            </a:r>
            <a:r>
              <a:rPr lang="en-US" dirty="0"/>
              <a:t>, diff = after </a:t>
            </a:r>
            <a:r>
              <a:rPr lang="en-US"/>
              <a:t>– before)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i="1" dirty="0"/>
              <a:t>Related</a:t>
            </a:r>
            <a:r>
              <a:rPr lang="en-US" dirty="0"/>
              <a:t>: transmute() makes the new column/s and </a:t>
            </a:r>
            <a:r>
              <a:rPr lang="en-US" b="1" i="1" dirty="0"/>
              <a:t>removes the rest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434BF-B26A-61F8-F803-A80BB3C1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D1B806C-2BDD-A56C-1A83-9385A36372D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19024834"/>
              </p:ext>
            </p:extLst>
          </p:nvPr>
        </p:nvGraphicFramePr>
        <p:xfrm>
          <a:off x="6414441" y="2123119"/>
          <a:ext cx="4487368" cy="316804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21842">
                  <a:extLst>
                    <a:ext uri="{9D8B030D-6E8A-4147-A177-3AD203B41FA5}">
                      <a16:colId xmlns:a16="http://schemas.microsoft.com/office/drawing/2014/main" val="1092536452"/>
                    </a:ext>
                  </a:extLst>
                </a:gridCol>
                <a:gridCol w="1121842">
                  <a:extLst>
                    <a:ext uri="{9D8B030D-6E8A-4147-A177-3AD203B41FA5}">
                      <a16:colId xmlns:a16="http://schemas.microsoft.com/office/drawing/2014/main" val="2703843701"/>
                    </a:ext>
                  </a:extLst>
                </a:gridCol>
                <a:gridCol w="1121842">
                  <a:extLst>
                    <a:ext uri="{9D8B030D-6E8A-4147-A177-3AD203B41FA5}">
                      <a16:colId xmlns:a16="http://schemas.microsoft.com/office/drawing/2014/main" val="4268513065"/>
                    </a:ext>
                  </a:extLst>
                </a:gridCol>
                <a:gridCol w="1121842">
                  <a:extLst>
                    <a:ext uri="{9D8B030D-6E8A-4147-A177-3AD203B41FA5}">
                      <a16:colId xmlns:a16="http://schemas.microsoft.com/office/drawing/2014/main" val="2322546882"/>
                    </a:ext>
                  </a:extLst>
                </a:gridCol>
              </a:tblGrid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602557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592003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664365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67731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152300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267249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4995FB03-3F45-BAA8-AAEA-6D5F40292E67}"/>
              </a:ext>
            </a:extLst>
          </p:cNvPr>
          <p:cNvGraphicFramePr>
            <a:graphicFrameLocks/>
          </p:cNvGraphicFramePr>
          <p:nvPr/>
        </p:nvGraphicFramePr>
        <p:xfrm>
          <a:off x="10901809" y="2123119"/>
          <a:ext cx="1121842" cy="316804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21842">
                  <a:extLst>
                    <a:ext uri="{9D8B030D-6E8A-4147-A177-3AD203B41FA5}">
                      <a16:colId xmlns:a16="http://schemas.microsoft.com/office/drawing/2014/main" val="2703843701"/>
                    </a:ext>
                  </a:extLst>
                </a:gridCol>
              </a:tblGrid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602557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592003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664365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67731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152300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26724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77E6E95-6F23-B128-D5E9-5C86DC3992CD}"/>
              </a:ext>
            </a:extLst>
          </p:cNvPr>
          <p:cNvSpPr txBox="1"/>
          <p:nvPr/>
        </p:nvSpPr>
        <p:spPr>
          <a:xfrm>
            <a:off x="6764357" y="1566839"/>
            <a:ext cx="1762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df</a:t>
            </a:r>
            <a:endParaRPr lang="en-US" sz="2400" b="1" dirty="0"/>
          </a:p>
        </p:txBody>
      </p:sp>
      <p:sp>
        <p:nvSpPr>
          <p:cNvPr id="9" name="Slide Number Placeholder 10">
            <a:extLst>
              <a:ext uri="{FF2B5EF4-FFF2-40B4-BE49-F238E27FC236}">
                <a16:creationId xmlns:a16="http://schemas.microsoft.com/office/drawing/2014/main" id="{074EB3C5-9396-9D04-F40B-52F23E9A1E84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81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17</TotalTime>
  <Words>206</Words>
  <Application>Microsoft Office PowerPoint</Application>
  <PresentationFormat>Widescreen</PresentationFormat>
  <Paragraphs>107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Arial</vt:lpstr>
      <vt:lpstr>Calibri</vt:lpstr>
      <vt:lpstr>Georgia</vt:lpstr>
      <vt:lpstr>Helvetica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arrange() and mutate()</vt:lpstr>
      <vt:lpstr>Learning Objectives</vt:lpstr>
      <vt:lpstr>‘arrange’ to arrange rows by a variable</vt:lpstr>
      <vt:lpstr>‘mutate’ to modify your data 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2</cp:revision>
  <dcterms:created xsi:type="dcterms:W3CDTF">2022-04-15T15:55:21Z</dcterms:created>
  <dcterms:modified xsi:type="dcterms:W3CDTF">2023-05-16T15:27:55Z</dcterms:modified>
</cp:coreProperties>
</file>